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68" r:id="rId4"/>
    <p:sldId id="271" r:id="rId5"/>
    <p:sldId id="272" r:id="rId6"/>
    <p:sldId id="267" r:id="rId7"/>
    <p:sldId id="282" r:id="rId8"/>
    <p:sldId id="269" r:id="rId9"/>
    <p:sldId id="280" r:id="rId10"/>
    <p:sldId id="281" r:id="rId11"/>
    <p:sldId id="270" r:id="rId12"/>
    <p:sldId id="276" r:id="rId13"/>
    <p:sldId id="277" r:id="rId14"/>
    <p:sldId id="278" r:id="rId15"/>
    <p:sldId id="274" r:id="rId16"/>
    <p:sldId id="273" r:id="rId17"/>
    <p:sldId id="279" r:id="rId18"/>
    <p:sldId id="275" r:id="rId1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66FC37-F53F-62EF-2E07-15F679129055}" v="25" dt="2023-05-04T23:36:31.623"/>
    <p1510:client id="{2C446E1C-32BA-186D-12FD-422F27352216}" v="459" dt="2023-05-05T15:46:31.835"/>
    <p1510:client id="{4BC0E7B8-6069-B622-E479-29946757DBE9}" v="332" dt="2023-05-04T22:33:43.323"/>
    <p1510:client id="{78B4F0C9-ED88-4557-94E1-A83C6142BC34}" v="776" dt="2023-05-04T00:59:51.921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74" autoAdjust="0"/>
  </p:normalViewPr>
  <p:slideViewPr>
    <p:cSldViewPr>
      <p:cViewPr varScale="1">
        <p:scale>
          <a:sx n="84" d="100"/>
          <a:sy n="84" d="100"/>
        </p:scale>
        <p:origin x="114" y="61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5/5/2023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5/5/2023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t>Click to edit Master subtitle style</a:t>
            </a:r>
          </a:p>
        </p:txBody>
      </p:sp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5/5/2023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/>
              <a:pPr/>
              <a:t>5/5/2023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docs.python.org/3/library/tkinter.html#module-tkinter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jsdr.org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2068" y="3888579"/>
            <a:ext cx="9144000" cy="2436048"/>
          </a:xfrm>
        </p:spPr>
        <p:txBody>
          <a:bodyPr/>
          <a:lstStyle/>
          <a:p>
            <a:pPr algn="ctr"/>
            <a:r>
              <a:rPr lang="en-US" sz="3200" b="1" dirty="0">
                <a:solidFill>
                  <a:schemeClr val="lt1"/>
                </a:solidFill>
                <a:ea typeface="+mj-lt"/>
                <a:cs typeface="+mj-lt"/>
              </a:rPr>
              <a:t>PERSONALITY PREDICTION THROUGH CV ANALYSIS</a:t>
            </a:r>
            <a:br>
              <a:rPr lang="en-US" sz="3200" b="1" dirty="0">
                <a:solidFill>
                  <a:schemeClr val="lt1"/>
                </a:solidFill>
                <a:ea typeface="+mj-lt"/>
                <a:cs typeface="+mj-lt"/>
              </a:rPr>
            </a:br>
            <a:endParaRPr lang="en-US" sz="3200" b="1">
              <a:solidFill>
                <a:schemeClr val="lt1"/>
              </a:solidFill>
              <a:ea typeface="+mj-lt"/>
              <a:cs typeface="+mj-lt"/>
            </a:endParaRPr>
          </a:p>
          <a:p>
            <a:r>
              <a:rPr lang="en-US" sz="1800" dirty="0">
                <a:latin typeface="Times New Roman"/>
                <a:cs typeface="Times New Roman"/>
              </a:rPr>
              <a:t>                                                                                                             -Team Members</a:t>
            </a:r>
            <a:br>
              <a:rPr lang="en-US" sz="1800" dirty="0">
                <a:latin typeface="Times New Roman"/>
              </a:rPr>
            </a:br>
            <a:r>
              <a:rPr lang="en-US" sz="1800" dirty="0">
                <a:latin typeface="Times New Roman"/>
                <a:cs typeface="Times New Roman"/>
              </a:rPr>
              <a:t>                                                                       Balaji Pavan Raghavendra Chatakonda-16341519</a:t>
            </a:r>
            <a:br>
              <a:rPr lang="en-US" sz="1800" dirty="0">
                <a:latin typeface="Times New Roman"/>
              </a:rPr>
            </a:br>
            <a:r>
              <a:rPr lang="en-US" sz="1800" dirty="0">
                <a:latin typeface="Times New Roman"/>
                <a:cs typeface="Times New Roman"/>
              </a:rPr>
              <a:t>                                                                                </a:t>
            </a:r>
            <a:r>
              <a:rPr lang="en-US" sz="1800" dirty="0" err="1">
                <a:latin typeface="Times New Roman"/>
                <a:cs typeface="Times New Roman"/>
              </a:rPr>
              <a:t>Gurudatha</a:t>
            </a:r>
            <a:r>
              <a:rPr lang="en-US" sz="1800" dirty="0">
                <a:latin typeface="Times New Roman"/>
                <a:cs typeface="Times New Roman"/>
              </a:rPr>
              <a:t>  Sai Sreekar Nukala-16341712   </a:t>
            </a:r>
            <a:br>
              <a:rPr lang="en-US" sz="1800" dirty="0">
                <a:latin typeface="Times New Roman"/>
              </a:rPr>
            </a:br>
            <a:r>
              <a:rPr lang="en-US" sz="1800" dirty="0">
                <a:latin typeface="Times New Roman"/>
                <a:cs typeface="Times New Roman"/>
              </a:rPr>
              <a:t>                                                                                Dharam Teja Mali-16344665</a:t>
            </a:r>
            <a:br>
              <a:rPr lang="en-US" sz="1800" dirty="0">
                <a:latin typeface="Times New Roman"/>
              </a:rPr>
            </a:br>
            <a:r>
              <a:rPr lang="en-US" sz="1800" dirty="0">
                <a:latin typeface="Times New Roman"/>
                <a:cs typeface="Times New Roman"/>
              </a:rPr>
              <a:t>                                                                                Abhinaya Pailla-16344740</a:t>
            </a:r>
            <a:br>
              <a:rPr lang="en-US" sz="2800" dirty="0">
                <a:latin typeface="Corbel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0CC5C13-C0FC-6D4C-468C-AC370CBC1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28" y="2900868"/>
            <a:ext cx="4892721" cy="1956518"/>
          </a:xfrm>
          <a:prstGeom prst="rect">
            <a:avLst/>
          </a:prstGeom>
        </p:spPr>
      </p:pic>
      <p:pic>
        <p:nvPicPr>
          <p:cNvPr id="10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EC141679-AE92-9AEF-C240-8F698607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717" y="2289674"/>
            <a:ext cx="3603353" cy="317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962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6EAD3-D57C-29CB-A0AA-DB5DFFB66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Model Training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0C684B6-9D9D-9168-6364-7A3393397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We have trained our data using logistic regression , Decision Tree .</a:t>
            </a:r>
            <a:endParaRPr lang="en-US" dirty="0">
              <a:latin typeface="Times New Roman"/>
              <a:ea typeface="+mn-lt"/>
              <a:cs typeface="+mn-lt"/>
            </a:endParaRPr>
          </a:p>
          <a:p>
            <a:r>
              <a:rPr lang="en-US" dirty="0">
                <a:latin typeface="Times New Roman"/>
                <a:cs typeface="Times New Roman"/>
              </a:rPr>
              <a:t>The model fitted with the test data.</a:t>
            </a:r>
          </a:p>
          <a:p>
            <a:r>
              <a:rPr lang="en-US" dirty="0">
                <a:latin typeface="Times New Roman"/>
                <a:cs typeface="Times New Roman"/>
              </a:rPr>
              <a:t>We made predictions using the test data.</a:t>
            </a:r>
          </a:p>
          <a:p>
            <a:r>
              <a:rPr lang="en-US" dirty="0">
                <a:latin typeface="Times New Roman"/>
                <a:cs typeface="Times New Roman"/>
              </a:rPr>
              <a:t>We have split the data</a:t>
            </a:r>
            <a:br>
              <a:rPr lang="en-US" dirty="0">
                <a:latin typeface="Times New Roman"/>
              </a:rPr>
            </a:br>
            <a:r>
              <a:rPr lang="en-US" dirty="0">
                <a:latin typeface="Times New Roman"/>
                <a:cs typeface="Times New Roman"/>
              </a:rPr>
              <a:t>Train data – 80%</a:t>
            </a:r>
            <a:br>
              <a:rPr lang="en-US" dirty="0">
                <a:latin typeface="Times New Roman"/>
              </a:rPr>
            </a:br>
            <a:r>
              <a:rPr lang="en-US" dirty="0">
                <a:latin typeface="Times New Roman"/>
                <a:cs typeface="Times New Roman"/>
              </a:rPr>
              <a:t>Test data – 20%</a:t>
            </a:r>
          </a:p>
        </p:txBody>
      </p:sp>
      <p:pic>
        <p:nvPicPr>
          <p:cNvPr id="6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FECDFD0-FF80-0A8D-295D-5C8D1AC3560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46815" y="2742301"/>
            <a:ext cx="4419481" cy="2592599"/>
          </a:xfrm>
        </p:spPr>
      </p:pic>
    </p:spTree>
    <p:extLst>
      <p:ext uri="{BB962C8B-B14F-4D97-AF65-F5344CB8AC3E}">
        <p14:creationId xmlns:p14="http://schemas.microsoft.com/office/powerpoint/2010/main" val="3505483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D74A523D-2560-4F70-15A7-BA6E12C579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6198" y="1905000"/>
            <a:ext cx="7076188" cy="4267200"/>
          </a:xfrm>
        </p:spPr>
      </p:pic>
    </p:spTree>
    <p:extLst>
      <p:ext uri="{BB962C8B-B14F-4D97-AF65-F5344CB8AC3E}">
        <p14:creationId xmlns:p14="http://schemas.microsoft.com/office/powerpoint/2010/main" val="396931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E267-321D-07F9-013D-0925185E8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Py res parser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DCD2D-0DAD-5F19-D83E-0DEFDB496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900" dirty="0"/>
              <a:t>Extract name</a:t>
            </a:r>
          </a:p>
          <a:p>
            <a:r>
              <a:rPr lang="en-US" sz="1900" dirty="0"/>
              <a:t>Extract email</a:t>
            </a:r>
          </a:p>
          <a:p>
            <a:r>
              <a:rPr lang="en-US" sz="1900" dirty="0"/>
              <a:t>Extract mobile numbers</a:t>
            </a:r>
          </a:p>
          <a:p>
            <a:r>
              <a:rPr lang="en-US" sz="1900" dirty="0"/>
              <a:t>Extract skills</a:t>
            </a:r>
          </a:p>
          <a:p>
            <a:r>
              <a:rPr lang="en-US" sz="1900" dirty="0"/>
              <a:t>Extract total experience</a:t>
            </a:r>
          </a:p>
          <a:p>
            <a:r>
              <a:rPr lang="en-US" sz="1900" dirty="0"/>
              <a:t>Extract college name</a:t>
            </a:r>
          </a:p>
          <a:p>
            <a:r>
              <a:rPr lang="en-US" sz="1900" dirty="0"/>
              <a:t>Extract degree</a:t>
            </a:r>
          </a:p>
          <a:p>
            <a:r>
              <a:rPr lang="en-US" sz="1900" dirty="0"/>
              <a:t>Extract designation</a:t>
            </a:r>
          </a:p>
          <a:p>
            <a:r>
              <a:rPr lang="en-US" sz="1900" dirty="0"/>
              <a:t>Extract company names</a:t>
            </a:r>
          </a:p>
          <a:p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193191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4234E-8F81-9BA7-A09E-E8A4C79B5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tkinter</a:t>
            </a:r>
            <a:r>
              <a:rPr lang="en-US"/>
              <a:t> -- Python interface to Tk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1E853-A776-A4EF-CD07-4228EAD9EB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612" y="1805625"/>
            <a:ext cx="4416552" cy="33528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The </a:t>
            </a:r>
            <a:r>
              <a:rPr lang="en-US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tkinter</a:t>
            </a:r>
            <a:r>
              <a:rPr lang="en-US"/>
              <a:t> package (“Tk interface”) is the standard Python interface to the Tk GUI toolkit. Both Tk and </a:t>
            </a:r>
            <a:r>
              <a:rPr lang="en-US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tkinter</a:t>
            </a:r>
            <a:r>
              <a:rPr lang="en-US"/>
              <a:t> are available on most Unix platforms, including macOS, as well as on Windows systems.</a:t>
            </a:r>
          </a:p>
          <a:p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04227D86-B33C-A28F-D1A3-31D4B673987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12984" y="1608510"/>
            <a:ext cx="4881650" cy="2269325"/>
          </a:xfr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8640E739-A54D-5A0A-9101-F03C7C14A2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349" y="4227867"/>
            <a:ext cx="4875528" cy="234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74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C1B7553-725A-FE70-5A38-B79D25CFC9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6378" y="340894"/>
            <a:ext cx="10230795" cy="5831306"/>
          </a:xfrm>
        </p:spPr>
      </p:pic>
    </p:spTree>
    <p:extLst>
      <p:ext uri="{BB962C8B-B14F-4D97-AF65-F5344CB8AC3E}">
        <p14:creationId xmlns:p14="http://schemas.microsoft.com/office/powerpoint/2010/main" val="2169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D01723B-2B96-E3B7-0336-C1BCF2D31D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170" y="684655"/>
            <a:ext cx="10305637" cy="5487545"/>
          </a:xfrm>
        </p:spPr>
      </p:pic>
    </p:spTree>
    <p:extLst>
      <p:ext uri="{BB962C8B-B14F-4D97-AF65-F5344CB8AC3E}">
        <p14:creationId xmlns:p14="http://schemas.microsoft.com/office/powerpoint/2010/main" val="1993106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C8876-A03B-F7C3-2F5F-5723DD245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600" b="1" u="sng" dirty="0" err="1">
                <a:latin typeface="Times New Roman"/>
                <a:cs typeface="Times New Roman"/>
              </a:rPr>
              <a:t>Reffered</a:t>
            </a:r>
            <a:r>
              <a:rPr lang="en-IN" sz="2600" b="1" u="sng" dirty="0">
                <a:latin typeface="Times New Roman"/>
                <a:cs typeface="Times New Roman"/>
              </a:rPr>
              <a:t> Research Papers :</a:t>
            </a:r>
            <a:endParaRPr lang="en-US" sz="2600" dirty="0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1DF6C-25B0-E976-A7B7-5F653BBBF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360"/>
              </a:spcBef>
            </a:pPr>
            <a:r>
              <a:rPr lang="en-US" dirty="0">
                <a:latin typeface="Times New Roman"/>
                <a:cs typeface="Times New Roman"/>
              </a:rPr>
              <a:t>1."Personality Prediction System Through CV Analysis", International Journal of Science &amp; Engineering Development Research (</a:t>
            </a:r>
            <a:r>
              <a:rPr lang="en-US" dirty="0">
                <a:latin typeface="Times New Roman"/>
                <a:cs typeface="Times New Roman"/>
                <a:hlinkClick r:id="rId2"/>
              </a:rPr>
              <a:t>www.ijsdr.org</a:t>
            </a:r>
            <a:r>
              <a:rPr lang="en-US" dirty="0">
                <a:latin typeface="Times New Roman"/>
                <a:cs typeface="Times New Roman"/>
              </a:rPr>
              <a:t>), ISSN:2455-2631, Vol.4, Issue 4, page no.139 - 142, April-2019</a:t>
            </a:r>
            <a:endParaRPr lang="en-US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lang="en-US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lang="en-US" dirty="0">
                <a:latin typeface="Times New Roman"/>
                <a:cs typeface="Times New Roman"/>
              </a:rPr>
              <a:t>2. L D. van der, J </a:t>
            </a:r>
            <a:r>
              <a:rPr lang="en-US" dirty="0" err="1">
                <a:latin typeface="Times New Roman"/>
                <a:cs typeface="Times New Roman"/>
              </a:rPr>
              <a:t>te</a:t>
            </a:r>
            <a:r>
              <a:rPr lang="en-US" dirty="0">
                <a:latin typeface="Times New Roman"/>
                <a:cs typeface="Times New Roman"/>
              </a:rPr>
              <a:t> </a:t>
            </a:r>
            <a:r>
              <a:rPr lang="en-US" dirty="0" err="1">
                <a:latin typeface="Times New Roman"/>
                <a:cs typeface="Times New Roman"/>
              </a:rPr>
              <a:t>Nijenhuis</a:t>
            </a:r>
            <a:r>
              <a:rPr lang="en-US" dirty="0">
                <a:latin typeface="Times New Roman"/>
                <a:cs typeface="Times New Roman"/>
              </a:rPr>
              <a:t>, et al. The General Factor of Personality: A meta-analysis of Big Five intercorrelations and a criterion-related validity study. Journal of Research in Personality 2010; 44: 315-327. </a:t>
            </a:r>
            <a:endParaRPr lang="en-US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lang="en-US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lang="en-US" dirty="0">
                <a:latin typeface="Times New Roman"/>
                <a:cs typeface="Times New Roman"/>
              </a:rPr>
              <a:t>3. I Ilke, W Peter, Personality and Job Engagement. Journal of Personnel Psychology 2011; 10: 177-181</a:t>
            </a:r>
            <a:endParaRPr lang="en-IN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52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8141889-F065-5D6B-64DF-86679E9A1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1515" y="1905000"/>
            <a:ext cx="4305798" cy="4267200"/>
          </a:xfrm>
        </p:spPr>
      </p:pic>
    </p:spTree>
    <p:extLst>
      <p:ext uri="{BB962C8B-B14F-4D97-AF65-F5344CB8AC3E}">
        <p14:creationId xmlns:p14="http://schemas.microsoft.com/office/powerpoint/2010/main" val="138641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DB9CE7C6-8704-D535-39A1-9B75F6B6B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dirty="0"/>
              <a:t>Presentation </a:t>
            </a:r>
            <a:br>
              <a:rPr lang="en-US" sz="3600" dirty="0"/>
            </a:br>
            <a:r>
              <a:rPr lang="en-US" sz="3600" dirty="0"/>
              <a:t>Outline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126CE478-AE89-6B71-3528-404AE33DC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1905000"/>
            <a:ext cx="9144000" cy="4267200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Problem Statement</a:t>
            </a:r>
          </a:p>
          <a:p>
            <a:r>
              <a:rPr lang="en-US" dirty="0">
                <a:latin typeface="Corbel"/>
                <a:cs typeface="Arial"/>
              </a:rPr>
              <a:t>The Big Five Personality Traits model</a:t>
            </a:r>
          </a:p>
          <a:p>
            <a:r>
              <a:rPr lang="en-US" dirty="0"/>
              <a:t>Dataset Explanation</a:t>
            </a:r>
            <a:endParaRPr lang="en-US"/>
          </a:p>
          <a:p>
            <a:r>
              <a:rPr lang="en-US" dirty="0"/>
              <a:t>Data Cleaning</a:t>
            </a:r>
          </a:p>
          <a:p>
            <a:r>
              <a:rPr lang="en-US" dirty="0"/>
              <a:t>Data Analysis</a:t>
            </a:r>
          </a:p>
          <a:p>
            <a:r>
              <a:rPr lang="en-US" dirty="0"/>
              <a:t>Model Training</a:t>
            </a:r>
          </a:p>
          <a:p>
            <a:r>
              <a:rPr lang="en-US" dirty="0"/>
              <a:t>Resume Parser</a:t>
            </a:r>
            <a:endParaRPr lang="en-US"/>
          </a:p>
          <a:p>
            <a:r>
              <a:rPr lang="en-US" dirty="0"/>
              <a:t>GUI</a:t>
            </a:r>
            <a:endParaRPr lang="en-US"/>
          </a:p>
          <a:p>
            <a:r>
              <a:rPr lang="en-US" dirty="0"/>
              <a:t>Output Screenshots</a:t>
            </a:r>
          </a:p>
          <a:p>
            <a:r>
              <a:rPr lang="en-US" dirty="0"/>
              <a:t>References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60959D4-B40D-408D-1F30-ECB9CB916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br>
              <a:rPr lang="en-US" b="1" u="sng"/>
            </a:br>
            <a:r>
              <a:rPr lang="en-US" b="1" u="sng"/>
              <a:t>Problem Statement: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640061D-EC9D-C40E-1CF8-AD401AFF5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/>
          </a:p>
          <a:p>
            <a:r>
              <a:rPr lang="en-US"/>
              <a:t>There is a huge workload on the human resource department to select the right candidate for a particular job profile which in turn would provide experts workforce for the organization from a large pool of candidates.. </a:t>
            </a:r>
          </a:p>
        </p:txBody>
      </p:sp>
      <p:pic>
        <p:nvPicPr>
          <p:cNvPr id="2" name="Picture 2" descr="A picture containing computer, indoor&#10;&#10;Description automatically generated">
            <a:extLst>
              <a:ext uri="{FF2B5EF4-FFF2-40B4-BE49-F238E27FC236}">
                <a16:creationId xmlns:a16="http://schemas.microsoft.com/office/drawing/2014/main" id="{7D13D2D8-9C70-0501-D913-60879746D3F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8070" y="2136282"/>
            <a:ext cx="5537050" cy="3684127"/>
          </a:xfrm>
        </p:spPr>
      </p:pic>
    </p:spTree>
    <p:extLst>
      <p:ext uri="{BB962C8B-B14F-4D97-AF65-F5344CB8AC3E}">
        <p14:creationId xmlns:p14="http://schemas.microsoft.com/office/powerpoint/2010/main" val="16545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1D207-A265-0D00-BF30-9B4D66C00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br>
              <a:rPr lang="en-US" b="1" u="sng"/>
            </a:br>
            <a:r>
              <a:rPr lang="en-US" b="1" u="sng"/>
              <a:t>The Big Five Personality Traits model</a:t>
            </a:r>
            <a:endParaRPr lang="en-US"/>
          </a:p>
        </p:txBody>
      </p:sp>
      <p:pic>
        <p:nvPicPr>
          <p:cNvPr id="5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5DCAAC58-7579-63E6-4EF3-AC1FFA06FC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0814" y="1905000"/>
            <a:ext cx="4267200" cy="4267200"/>
          </a:xfrm>
          <a:noFill/>
        </p:spPr>
      </p:pic>
    </p:spTree>
    <p:extLst>
      <p:ext uri="{BB962C8B-B14F-4D97-AF65-F5344CB8AC3E}">
        <p14:creationId xmlns:p14="http://schemas.microsoft.com/office/powerpoint/2010/main" val="12544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4EEFA14-A3A6-903E-60D0-340E3B8B4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8924" y="753407"/>
            <a:ext cx="9367490" cy="541879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>
                <a:latin typeface="Calibri"/>
                <a:ea typeface="+mn-lt"/>
                <a:cs typeface="+mn-lt"/>
              </a:rPr>
              <a:t>Openness : People who like to learn new things and enjoy new experiences usually score high in openness. Openness includes traits like being insightful and imaginative and having a wide variety of interests.</a:t>
            </a:r>
            <a:endParaRPr lang="en-US" dirty="0">
              <a:latin typeface="Calibri"/>
              <a:cs typeface="Calibri"/>
            </a:endParaRPr>
          </a:p>
          <a:p>
            <a:r>
              <a:rPr lang="en-US">
                <a:latin typeface="Calibri"/>
                <a:ea typeface="+mn-lt"/>
                <a:cs typeface="+mn-lt"/>
              </a:rPr>
              <a:t>Conscientiousness : People that have a high degree of conscientiousness are reliable </a:t>
            </a:r>
            <a:r>
              <a:rPr lang="en-US" dirty="0">
                <a:latin typeface="Calibri"/>
                <a:ea typeface="+mn-lt"/>
                <a:cs typeface="+mn-lt"/>
              </a:rPr>
              <a:t>and prompt. Traits include being </a:t>
            </a:r>
            <a:r>
              <a:rPr lang="en-US" err="1">
                <a:latin typeface="Calibri"/>
                <a:ea typeface="+mn-lt"/>
                <a:cs typeface="+mn-lt"/>
              </a:rPr>
              <a:t>organised</a:t>
            </a:r>
            <a:r>
              <a:rPr lang="en-US" dirty="0">
                <a:latin typeface="Calibri"/>
                <a:ea typeface="+mn-lt"/>
                <a:cs typeface="+mn-lt"/>
              </a:rPr>
              <a:t>, methodic, and thorough.</a:t>
            </a:r>
            <a:endParaRPr lang="en-US" dirty="0">
              <a:latin typeface="Calibri"/>
              <a:cs typeface="Calibri"/>
            </a:endParaRPr>
          </a:p>
          <a:p>
            <a:r>
              <a:rPr lang="en-US">
                <a:latin typeface="Calibri"/>
                <a:ea typeface="+mn-lt"/>
                <a:cs typeface="+mn-lt"/>
              </a:rPr>
              <a:t>Extraversion : Extraversion traits include being; energetic, talkative, and assertive </a:t>
            </a:r>
            <a:r>
              <a:rPr lang="en-US" dirty="0">
                <a:latin typeface="Calibri"/>
                <a:ea typeface="+mn-lt"/>
                <a:cs typeface="+mn-lt"/>
              </a:rPr>
              <a:t>(sometime seen as outspoken by Introverts). Extraverts get their energy and drive from others, while introverts are self-driven get their drive from within themselves.</a:t>
            </a:r>
            <a:endParaRPr lang="en-US" dirty="0">
              <a:latin typeface="Calibri"/>
              <a:cs typeface="Calibri"/>
            </a:endParaRPr>
          </a:p>
          <a:p>
            <a:r>
              <a:rPr lang="en-US">
                <a:latin typeface="Calibri"/>
                <a:ea typeface="+mn-lt"/>
                <a:cs typeface="+mn-lt"/>
              </a:rPr>
              <a:t>Agreeableness : As it perhaps sounds, these individuals are warm, friendly, compassionate and </a:t>
            </a:r>
            <a:r>
              <a:rPr lang="en-US" dirty="0">
                <a:latin typeface="Calibri"/>
                <a:ea typeface="+mn-lt"/>
                <a:cs typeface="+mn-lt"/>
              </a:rPr>
              <a:t>cooperative and traits include being kind, affectionate, and sympathetic. In contrast, people with lower levels of agreeableness may be more distant.</a:t>
            </a:r>
            <a:endParaRPr lang="en-US" dirty="0">
              <a:latin typeface="Calibri"/>
              <a:cs typeface="Calibri"/>
            </a:endParaRPr>
          </a:p>
          <a:p>
            <a:r>
              <a:rPr lang="en-US">
                <a:latin typeface="Calibri"/>
                <a:ea typeface="+mn-lt"/>
                <a:cs typeface="+mn-lt"/>
              </a:rPr>
              <a:t>Neuroticism : Neuroticism or Emotional Stability relates to degree of negative emotions. People </a:t>
            </a:r>
            <a:r>
              <a:rPr lang="en-US" dirty="0">
                <a:latin typeface="Calibri"/>
                <a:ea typeface="+mn-lt"/>
                <a:cs typeface="+mn-lt"/>
              </a:rPr>
              <a:t>that score high on neuroticism often experience emotional instability and negative emotions. Characteristics typically include being moody and tense.    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402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8CC5AFCC-0EB6-C151-6644-B0471897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dirty="0"/>
              <a:t>Dataset Explanation</a:t>
            </a:r>
          </a:p>
        </p:txBody>
      </p:sp>
      <p:pic>
        <p:nvPicPr>
          <p:cNvPr id="19" name="Picture 1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06BBC76-13F0-2B9C-F0B8-EF5CE0ADA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0022" y="2226556"/>
            <a:ext cx="5704851" cy="3309550"/>
          </a:xfrm>
        </p:spPr>
      </p:pic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7286C825-943D-74DF-7710-DFB1E6A03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>
                <a:latin typeface="Calibri"/>
                <a:cs typeface="Calibri"/>
              </a:rPr>
              <a:t>--&gt; We Collected the dataset from Kaggle.com. </a:t>
            </a:r>
          </a:p>
          <a:p>
            <a:r>
              <a:rPr lang="en-US" sz="2400" dirty="0">
                <a:latin typeface="Calibri"/>
                <a:cs typeface="Calibri"/>
              </a:rPr>
              <a:t>--&gt; It contains 8 variables and 709 records.</a:t>
            </a:r>
          </a:p>
          <a:p>
            <a:r>
              <a:rPr lang="en-US" sz="2400" dirty="0">
                <a:latin typeface="Calibri"/>
                <a:cs typeface="Calibri"/>
              </a:rPr>
              <a:t>--&gt; In this dataset we have both categorical and numerical values.</a:t>
            </a:r>
          </a:p>
          <a:p>
            <a:endParaRPr lang="en-US" sz="2400" dirty="0"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AF5F8822-6E2F-2C16-8345-3A2EC8232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751" y="2052140"/>
            <a:ext cx="7333924" cy="407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86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D00EC-BFC0-3AF8-239E-D75476BFC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402DE-55CF-3DB7-E212-D27CCF3BA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50716" y="1905000"/>
            <a:ext cx="8249456" cy="732347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Identifying null attributes in the data.</a:t>
            </a:r>
          </a:p>
          <a:p>
            <a:r>
              <a:rPr lang="en-US" dirty="0"/>
              <a:t>Removed Irrelevant data.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F8CCA361-CE89-6DCE-5C03-3D0C3BBE6F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19132" y="2849022"/>
            <a:ext cx="9148207" cy="3633877"/>
          </a:xfrm>
        </p:spPr>
      </p:pic>
    </p:spTree>
    <p:extLst>
      <p:ext uri="{BB962C8B-B14F-4D97-AF65-F5344CB8AC3E}">
        <p14:creationId xmlns:p14="http://schemas.microsoft.com/office/powerpoint/2010/main" val="289294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093DC-146D-72B9-D1CC-E7D23CF57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Data Analysis</a:t>
            </a: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72C83A5-FBB0-E96C-013D-A7E4820CCC6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33365" y="1858675"/>
            <a:ext cx="4417478" cy="1038752"/>
          </a:xfrm>
        </p:spPr>
      </p:pic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6C589CD9-988F-7076-0A0D-790D5080E7E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1336055" y="3197416"/>
            <a:ext cx="4363023" cy="3352801"/>
          </a:xfr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24391E26-5269-7B90-39C6-276AC5200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7346" y="1901209"/>
            <a:ext cx="4308208" cy="1010847"/>
          </a:xfrm>
          <a:prstGeom prst="rect">
            <a:avLst/>
          </a:prstGeom>
        </p:spPr>
      </p:pic>
      <p:pic>
        <p:nvPicPr>
          <p:cNvPr id="7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8C183512-E343-282D-9F75-E5274DC406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7346" y="3327733"/>
            <a:ext cx="4376974" cy="311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82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101</Words>
  <Application>Microsoft Office PowerPoint</Application>
  <PresentationFormat>Custom</PresentationFormat>
  <Paragraphs>35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Chalkboard 16x9</vt:lpstr>
      <vt:lpstr>PERSONALITY PREDICTION THROUGH CV ANALYSIS                                                                                                               -Team Members                                                                        Balaji Pavan Raghavendra Chatakonda-16341519                                                                                 Gurudatha  Sai Sreekar Nukala-16341712                                                                                    Dharam Teja Mali-16344665                                                                                 Abhinaya Pailla-16344740 </vt:lpstr>
      <vt:lpstr>Presentation  Outline</vt:lpstr>
      <vt:lpstr> Problem Statement:</vt:lpstr>
      <vt:lpstr> The Big Five Personality Traits model</vt:lpstr>
      <vt:lpstr>PowerPoint Presentation</vt:lpstr>
      <vt:lpstr>Dataset Explanation</vt:lpstr>
      <vt:lpstr>PowerPoint Presentation</vt:lpstr>
      <vt:lpstr>Data Cleaning</vt:lpstr>
      <vt:lpstr>Data Analysis</vt:lpstr>
      <vt:lpstr>PowerPoint Presentation</vt:lpstr>
      <vt:lpstr>Model Training</vt:lpstr>
      <vt:lpstr>PowerPoint Presentation</vt:lpstr>
      <vt:lpstr>Py res parser</vt:lpstr>
      <vt:lpstr>tkinter -- Python interface to Tk</vt:lpstr>
      <vt:lpstr>PowerPoint Presentation</vt:lpstr>
      <vt:lpstr>PowerPoint Presentation</vt:lpstr>
      <vt:lpstr>Reffered Research Papers 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lastModifiedBy/>
  <cp:revision>505</cp:revision>
  <dcterms:created xsi:type="dcterms:W3CDTF">2023-05-03T23:42:37Z</dcterms:created>
  <dcterms:modified xsi:type="dcterms:W3CDTF">2023-05-05T16:58:47Z</dcterms:modified>
</cp:coreProperties>
</file>

<file path=docProps/thumbnail.jpeg>
</file>